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29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9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4596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10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940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3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4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93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2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6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9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21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1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5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5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2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21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612" y="1690255"/>
            <a:ext cx="9479515" cy="148237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Психологическое развитие ребенка первого года жизни</a:t>
            </a:r>
            <a:endParaRPr lang="en-US" sz="4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55675" y="3383590"/>
            <a:ext cx="4051882" cy="20612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Работу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выполнили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endParaRPr lang="ru-RU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пс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ихолого-социального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cs typeface="Times New Roman"/>
              </a:rPr>
              <a:t>факультета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специальность</a:t>
            </a:r>
            <a:r>
              <a:rPr lang="en-US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1600" dirty="0" err="1">
                <a:solidFill>
                  <a:schemeClr val="tx1"/>
                </a:solidFill>
                <a:latin typeface="Times New Roman"/>
                <a:cs typeface="Times New Roman"/>
              </a:rPr>
              <a:t>клиническая</a:t>
            </a:r>
            <a:r>
              <a:rPr lang="en-US" sz="16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психология</a:t>
            </a:r>
            <a:endParaRPr lang="ru-RU" sz="16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Гришина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Евгения,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Ткаченко Евгения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Руководитель: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Машкова Ирина Юрьевна</a:t>
            </a:r>
            <a:endParaRPr lang="en-US" sz="16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8AB6866-4DD7-4174-A884-472460C02B8F}"/>
              </a:ext>
            </a:extLst>
          </p:cNvPr>
          <p:cNvSpPr txBox="1"/>
          <p:nvPr/>
        </p:nvSpPr>
        <p:spPr>
          <a:xfrm>
            <a:off x="4508740" y="842513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86BF735-DC91-40C6-9A7E-AE28EF8A9154}"/>
              </a:ext>
            </a:extLst>
          </p:cNvPr>
          <p:cNvSpPr txBox="1"/>
          <p:nvPr/>
        </p:nvSpPr>
        <p:spPr>
          <a:xfrm>
            <a:off x="3809477" y="5794076"/>
            <a:ext cx="2743200" cy="143116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dirty="0" smtClean="0">
                <a:latin typeface="Times New Roman"/>
                <a:cs typeface="Times New Roman"/>
              </a:rPr>
              <a:t>Смоленск</a:t>
            </a:r>
            <a:endParaRPr lang="ru-RU" dirty="0">
              <a:latin typeface="Times New Roman"/>
              <a:cs typeface="Times New Roman"/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latin typeface="Times New Roman"/>
                <a:cs typeface="Times New Roman"/>
              </a:rPr>
              <a:t>2019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E4DFE9E-5A16-4729-B0FB-542312FF4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43583"/>
              </p:ext>
            </p:extLst>
          </p:nvPr>
        </p:nvGraphicFramePr>
        <p:xfrm>
          <a:off x="872836" y="244415"/>
          <a:ext cx="8395855" cy="87819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395855">
                  <a:extLst>
                    <a:ext uri="{9D8B030D-6E8A-4147-A177-3AD203B41FA5}">
                      <a16:colId xmlns="" xmlns:a16="http://schemas.microsoft.com/office/drawing/2014/main" val="2561849087"/>
                    </a:ext>
                  </a:extLst>
                </a:gridCol>
              </a:tblGrid>
              <a:tr h="7254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Федеральное государственное бюджетное образовательное учреждение высшего образования "Смоленский государственный медицинский университет" Министерства здравоохранения Российской Федерации</a:t>
                      </a:r>
                    </a:p>
                  </a:txBody>
                  <a:tcPr marL="73338" marR="73338" marT="73338" marB="73338"/>
                </a:tc>
                <a:extLst>
                  <a:ext uri="{0D108BD9-81ED-4DB2-BD59-A6C34878D82A}">
                    <a16:rowId xmlns="" xmlns:a16="http://schemas.microsoft.com/office/drawing/2014/main" val="29680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41514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Девятый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месяц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6270" y="1180875"/>
            <a:ext cx="7976809" cy="5228090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факторы развития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выходят на первое место. Малыш начинает остро нуждаться в семье, реагировать на социальные оценки ближних. Ему особенно необходимо ваше доброжелательное отношение.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 интерес вызывают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домашнего обихода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Благодаря им ребёнок понимает, что разные предметы устроены по-разному и требуют разных способов обращения.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возрасте малыши проявляют повышенный интерес к зеркалу. Зеркало помогает ребенку формировать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 самого себя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двигательных способностей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расставьте низкую мебель по кругу и понаблюдайте, как малыш будет передвигаться внутри него, опираясь рукой для поддержки. Со временем увеличивайте расстояние между предметами. Малыш вынужден будет преодолевать эти промежутки без опоры, а значит, сделает свои первые шаги.</a:t>
            </a:r>
          </a:p>
          <a:p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забывайте о том, что ваш малыш – существо очень любознательное и творческое. Ему все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хочется потрогать и попробовать на вкус. Старайтесь не мешать ему и запрещайте лишь то, что для него безусловно опасно.</a:t>
            </a:r>
          </a:p>
          <a:p>
            <a:endParaRPr lang="ru-RU" dirty="0"/>
          </a:p>
        </p:txBody>
      </p:sp>
      <p:pic>
        <p:nvPicPr>
          <p:cNvPr id="25604" name="Picture 4" descr="http://3.bp.blogspot.com/-WxlUjGmJTLc/TcGJYLocKWI/AAAAAAAAA5g/IqDgKnCD6tg/s640/DSC_08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2021" y="991859"/>
            <a:ext cx="3318391" cy="500889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3335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Десятый месяц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03805" y="1221696"/>
            <a:ext cx="8368695" cy="468108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 взрослеет на глазах. Теперь на первое место выходит предметная деятельность. Ребенка все больше интересуют окружающие предметы и игрушки – он уже не просто хватает их руками, но и пытается что-то с ними сделать.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Особое внимание следует уделить развитию устойчивости игровых действий малыша. В совместных играх с ребенком постарайтесь какое-то время (примерно 3–5 минут) заниматься одной игрушкой, удерживая внимание ребенка. Это позволяет повысить устойчивость и целенаправленность игры, что очень важно для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интеллектуального развития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Обратите внимание, что малыш прекрасно понимает и воспринимает ваш язык. Старайтесь разговаривать с ним абсолютно полноценно, по-взрослому, объясняя каждое свое действие, рассказывая простые истории.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этом возрасте малыша очень увлекают мелкие предметы, ему нравится их ощупывать и разглядывать. Поэтому не забывайте, что все игровое пространство, которое осваивает малыш, должно быть организовано с учетом его безопасности. </a:t>
            </a:r>
          </a:p>
          <a:p>
            <a:endParaRPr lang="ru-RU" dirty="0"/>
          </a:p>
        </p:txBody>
      </p:sp>
      <p:pic>
        <p:nvPicPr>
          <p:cNvPr id="24581" name="Picture 5" descr="http://2.bp.blogspot.com/-2xDR_MiGlnE/UggBF7GHX4I/AAAAAAAAg2o/yjy3JnzBUQo/s1600/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2218" y="1029154"/>
            <a:ext cx="3255819" cy="4914444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06" y="-212272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Одиннадцатый месяц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299" y="1156382"/>
            <a:ext cx="8319708" cy="49668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замечает те изменения, которые он сам производит. Это чрезвычайно полезно, потому что позволяет малышу почувствовать свою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самостоятельность и свои возможности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ребенка главное, чтобы его движения давали зримый и слышимый результат.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Малышу нужны сложные составные игрушки, где необходимо действовать двумя руками, состоящими из нескольких частей, открывают новые возможности для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мышления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Пришло время учить малыша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Обращайте его внимание на такие слова, как «пожалуйста», «спасибо». Не забывайте употреблять их сами, когда общаетесь с ребенком.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Разыгрывайте перед малышом понятные ему, занимательные, несложные сюжеты. Показывая ребенку сценки и придумывая различные ситуации с образными игрушками, вы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развиваете его интеллект и обогащаете его чувства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556" name="Picture 4" descr="https://sluerssen1636.files.wordpress.com/2014/09/img_6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2923" y="842962"/>
            <a:ext cx="3424765" cy="513714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498" y="-223157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Двенадцатый месяц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28297" y="1131888"/>
            <a:ext cx="8156424" cy="510562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данном этапе ребенку необходимы раскладные игрушки, а также кнопочные или клавишные звуковые инструменты, прозрачные шары с внутренним наполнением. В основе конструкции таких игрушек «заложена» ситуация поиска, что важно для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умственной активности и воспитания некоторой первоначальной самоорганизации, устойчивости внимания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Особый интерес вызывают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бытовые действия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взрослых. Наступило время приобрести для малыша игрушечную посуду, утюг, телефон и т. п.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поведении малыша происходят существенные изменения. У ребенка возникает потребность проявлять все большую активность и самостоятельность. Теперь пора начинать перестраивать отношения с малышом – все больше выполнять те или иные действия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вместо ребенка, а вместе с ним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общение с малышом очень важно и на данном этапе развития. Продолжайте наполнять жизнь малыша теплом, лаской и любовью.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2770" name="Picture 2" descr="http://4.bp.blogspot.com/-L5_tlwtO1Iw/VZ7wtXRy3eI/AAAAAAAAr74/tPztIJovO9Y/s1600/IMG_6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069" y="1039090"/>
            <a:ext cx="3501676" cy="5250873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0947" y="997527"/>
            <a:ext cx="7924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676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Первый месяц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26272" y="1257300"/>
            <a:ext cx="7062408" cy="482509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Первая неделя жизни ребёнка – самая сложная, ведь ему пришлось преодолеть переходное состояние и адаптироваться в новом мире.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физиологических потребностей малыш нуждается в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психологическом комфорте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Окружите своего малыша нежностью, заботой, лаской.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Самое благоприятное для ребенка положение – лёжа у вас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животе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оставайтесь равнодушными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плачу младенца.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пеленайте туго малыша, одевайте его в кофточки и ползунки, которые не сковывают его движений, чтобы предоставить ребенку возможность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удовлетворить свою потребность в движении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Ставьте своему малышу записи классической музыки, это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успокоит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Делайте крохе ежедневный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media.istockphoto.com/photos/newborn-baby-wrapped-in-fuzzy-blanket-picture-id108329165?k=6&amp;m=108329165&amp;s=612x612&amp;w=0&amp;h=eObWW5e2h2a3u8kJLA36pjC4B3-NS7PF5jAsSE-u0Ro=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4639" y="543357"/>
            <a:ext cx="3886200" cy="5829301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69168" y="-106136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Второй месяц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6573" y="1208314"/>
            <a:ext cx="7502978" cy="493939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этого возраста ваш малыш уже приспособился к новым условиям жизни: понемногу понимает, что вы – его семья, и привыкает к новому дому. Зрительное восприятие становится одной из самых активных психических функций.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Уделяйте малышу много внимания, давайте игрушки и общайтесь, чтобы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предотвратить отставание в развитии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	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Разговаривая с малышом помните: важно не то, что ему говорят, а то,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с ним общаются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Подвесьте над кроваткой погремушки– малыш будет пытаться захватить её и с удовольствием следить. Такие занятия необходимы для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хватания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 уже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может улавливать ваше настроение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Помните, что настроение родителей очень легко передается ребенку. Именно на этом этапе возникает состояние эмоциональной близости.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34" name="Picture 6" descr="http://3.bp.blogspot.com/-APWnhI3ooRM/Tq9hC5W2n4I/AAAAAAAAAH0/0MTcdxFF0e8/s1600/IMG_26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4067" y="875805"/>
            <a:ext cx="3440665" cy="517393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05" y="-13062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Третий месяц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8105" y="1270682"/>
            <a:ext cx="7715552" cy="477089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Начинается занимательный период – как для младенца, так и для родителей. Появляется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 оживления»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малыш улыбается, вскидывает ручки, дрыгает ножками, когда видит и слышит родителей.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Теперь малыш с упоением занимается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своими ручками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раньше он разожмет кулачки, тем раньше начнет играть с руками.  Если ваш ребенок по-прежнему все время держит кулачки сжатыми, осторожно постучите по тыльной стороне ладони, чтобы стимулировать рефлекс, заставляющий разжать пальцы рук.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Массаж ладошек и каждого пальчика по отдельности чрезвычайно полезен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развития мозга малыша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малыш все больше осознает, что может воздействовать на окружающий мир («я тяну подвешенную игрушку – она движется»). Так он открывает связь между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причиной и следствием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Некоторые дети в этом возрасте очень любят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«слушать» танцевальную музыку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бодрствования. 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1511" name="Picture 7" descr="http://1.bp.blogspot.com/-zD_0GNcITaM/UizHNygXceI/AAAAAAAAD_c/2eKYnowS12Q/s1600/January2013-Baby+Nash+109.JPG"/>
          <p:cNvPicPr>
            <a:picLocks noChangeAspect="1" noChangeArrowheads="1"/>
          </p:cNvPicPr>
          <p:nvPr/>
        </p:nvPicPr>
        <p:blipFill>
          <a:blip r:embed="rId2"/>
          <a:srcRect l="4382" r="6839"/>
          <a:stretch>
            <a:fillRect/>
          </a:stretch>
        </p:blipFill>
        <p:spPr bwMode="auto">
          <a:xfrm>
            <a:off x="8384721" y="989548"/>
            <a:ext cx="3477985" cy="522347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05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Четвёртый месяц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10243" y="1281793"/>
            <a:ext cx="7682593" cy="501287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Продолжают развиваться аналитические центры головного мозга и вся нервная система в целом: все двигательные и речевые навыки, основы общения, которые уже сформировались у ребенка, совершенствуются с небывалой скоростью.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Разговаривайте с малышом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информативно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Рассказывайте ему различные простые по сюжету истории, называйте и показывайте части тела и различные предметы обстановки.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Начиная диалог с ребенком,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произнесите его имя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 ходе беседы повторяйте его как можно чаще.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Крайне важно развивать у малыша умение оценивать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предметы на ощупь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Для этого периодически предлагайте ребенку для изучения материалы самой разной фактуры.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Обеспечьте работой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зрительный анализатор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– показывайте ему всевозможные предметы, различные как по форме, так и по окраске.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моторики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ребенка в этом возрасте является делом чрезвычайно важным. </a:t>
            </a:r>
          </a:p>
          <a:p>
            <a:endParaRPr lang="ru-RU" dirty="0"/>
          </a:p>
        </p:txBody>
      </p:sp>
      <p:pic>
        <p:nvPicPr>
          <p:cNvPr id="30722" name="Picture 2" descr="https://lh5.googleusercontent.com/-bdJb57y1pGM/TYPAcnR_OHI/AAAAAAAAAYk/2T_AUI_WtPM/s1600/DSC_2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3299" y="755784"/>
            <a:ext cx="3612338" cy="5437197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006" y="-130629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Пятый месяц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69118" y="1273629"/>
            <a:ext cx="7731881" cy="473528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Кроха начинает целенаправленно тянуться к предмету и действовать с ним. В детской психологии это называют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«актом хватания».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Тщательностью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подбирайте игрушки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должны быть гладкие, легко моющиеся, без узких отверстий (самые подходящие – небольшие яркие кубики).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Меняется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отношение ребенка к взрослому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Приглашайте к себе друзей, чтобы  кроха формировал образ разных людей при общении с ними.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Интенсивно формируется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речевой слух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ребёнку необходимо слышать речь взрослого. Главное – это эмоциональное и теплое общение с ним. Называйте части тела малыша при уходе за ним, предметы одежды и окружающего мира.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этом возрасте начинают закладываться первые «кирпичики»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полезных и вредных привычек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Помните об этом и всячески способствуйте развитию полезных привычек и пресекайте вредные.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9700" name="Picture 4" descr="http://lh5.ggpht.com/_MyMUSQXugWs/TREVBqGhpNI/AAAAAAAAdeU/vMOOyduNe00/Nash%205%20months%20old%20003_thumb%5B1%5D.jp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5942" y="785441"/>
            <a:ext cx="3643746" cy="5465620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842" y="-11430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Шестой месяц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299" y="1335995"/>
            <a:ext cx="7927822" cy="480354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большинства малышей именно в этом возрасте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начинается прорезывание зубов.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Самочувствие малыша меняется – он беспокоен, капризничает и плачет. Дайте ребенку что-нибудь твердое и холодное для прикусывания – это снимает давление и напряжение в челюсти.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 учится использовать одну часть тела для уравновешивания другой 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пытается ползать.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Предоставьте малышу простор для исследования мира. Чем больше он будет исследовать в этом возрасте, тем более пытливым и любознательным он будет потом.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Стимулируйте малыша в его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интеллектуальном развитии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подпитывайте его ум первыми развивающими игрушками (например, баночки и коробочки, которые кроха будет открывать и закрывать).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Завтраки, обеды и ужины тоже могут превратиться в приятную и любимую игру. С каким удовлетворением малыш тестирует содержимое тарелки! С этого момента малыш может уже принимать участие в ваших семейных обедах.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Прыгание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пританцовывание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только улучшат расположение духа ребёнка, но и будут тренировать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нужные для ходьбы группы мышц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</p:txBody>
      </p:sp>
      <p:pic>
        <p:nvPicPr>
          <p:cNvPr id="28676" name="Picture 4" descr="http://2.bp.blogspot.com/-Gb8P1YGDuT4/UYfe0P91QgI/AAAAAAAABn4/MQLUJqCU-x8/s1600/20130506_094418%25280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4635" y="1149927"/>
            <a:ext cx="3735692" cy="4980923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-163285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Седьмой месяц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0243" y="1191986"/>
            <a:ext cx="8286750" cy="549456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Ваш еще недавно беспомощный несмышленыш превратился в активного, подвижного, любознательного малыша, которого интересует все вокруг. Малыш все меньше просится к вам на руки и все больше занят собственными исследованиями и игрой. </a:t>
            </a:r>
          </a:p>
          <a:p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Совершенствующиеся </a:t>
            </a: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двигательные способности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заставляют вас с особым вниманием относиться к его </a:t>
            </a:r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стремится осваивать окружающее пространство и будет всячески пытаться вовлечь родителей в игру. </a:t>
            </a:r>
          </a:p>
          <a:p>
            <a:r>
              <a:rPr lang="ru-RU" sz="55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Манипулирование предметами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становится главной деятельностью ребенка, которая влияет на развитие всех сторон психики младенца. </a:t>
            </a:r>
          </a:p>
          <a:p>
            <a:pPr>
              <a:buNone/>
            </a:pPr>
            <a:r>
              <a:rPr lang="ru-RU" sz="5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Игрушки, необходимые малышу:</a:t>
            </a:r>
            <a:endParaRPr lang="ru-RU" sz="5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Погремушки, мячики, шарики, платочки и тряпочки, то есть игрушки, с которыми ребенок может производить разнообразные игровые действия.</a:t>
            </a:r>
          </a:p>
          <a:p>
            <a:pPr lvl="1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обогащения сенсорного опыта: твердые и мягкие игрушки, наполненные горохом или шариками, шуршащие или звенящие, круглые и плоские и т. д.</a:t>
            </a:r>
          </a:p>
          <a:p>
            <a:pPr lvl="1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Музыкальные игрушки и развивающие коврики, оснащенные разными кармашками, пуговками, застежками.</a:t>
            </a:r>
          </a:p>
          <a:p>
            <a:pPr lvl="1"/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Всевозможные конструкторы для самых маленьких.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7653" name="Picture 5" descr="https://2.bp.blogspot.com/-2ELKx9HOHAk/WAQ7ZBB2e1I/AAAAAAAAYl4/hAhvTnEztqE1c26C2rZanDYreTgQ71-4QCLcB/s1600/IMG_5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7984" y="1316599"/>
            <a:ext cx="3408218" cy="4762575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170" y="-122464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Восьмой месяц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77285" y="1200152"/>
            <a:ext cx="8082944" cy="50373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«Прятки с игрушками» становятся любимой забавой малыша. Он уже настойчиво ищет спрятанные предметы. Если на глазах ребенка накрыть игрушку платочком, то, когда он снимет его, с восторгом обнаружит «потерю».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Эмоциональный мир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малыша обогащается с каждым днем, палитра чувств становится все разнообразнее. Теперь в общении со взрослыми ребенок начинает уже использовать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положительные, и отрицательные эмоции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данном этапе у ребенка обычно формируется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привязанность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определенному взрослому. Это способствует более успешному развитию познавательной активности малыша. В этом возрасте у малыша может появиться страх одиночества – это совершенно нормальное поведение ребенка на данном этапе развития. </a:t>
            </a:r>
          </a:p>
          <a:p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Психоречевое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ребенка напрямую связано с правильной организацией режима дня. Чтобы малыш хорошо развивался, должны быть удовлетворены его жизненно важные потребности в еде, сне и гигиене.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628" name="Picture 4" descr="https://fitnessista.com/wp-content/uploads/2012/09/8-mont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5871" y="1219200"/>
            <a:ext cx="3369448" cy="4668982"/>
          </a:xfrm>
          <a:prstGeom prst="round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528</TotalTime>
  <Words>1320</Words>
  <Application>Microsoft Office PowerPoint</Application>
  <PresentationFormat>Широкоэкранный</PresentationFormat>
  <Paragraphs>85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Аспект</vt:lpstr>
      <vt:lpstr>Психологическое развитие ребенка первого года жизни</vt:lpstr>
      <vt:lpstr> Первый месяц </vt:lpstr>
      <vt:lpstr> Второй месяц</vt:lpstr>
      <vt:lpstr> Третий месяц </vt:lpstr>
      <vt:lpstr> Четвёртый месяц </vt:lpstr>
      <vt:lpstr> Пятый месяц </vt:lpstr>
      <vt:lpstr> Шестой месяц</vt:lpstr>
      <vt:lpstr> Седьмой месяц</vt:lpstr>
      <vt:lpstr> Восьмой месяц</vt:lpstr>
      <vt:lpstr> Девятый месяц</vt:lpstr>
      <vt:lpstr> Десятый месяц</vt:lpstr>
      <vt:lpstr> Одиннадцатый месяц</vt:lpstr>
      <vt:lpstr> Двенадцатый месяц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Семья</dc:creator>
  <cp:lastModifiedBy>User</cp:lastModifiedBy>
  <cp:revision>123</cp:revision>
  <dcterms:created xsi:type="dcterms:W3CDTF">2014-09-12T02:18:09Z</dcterms:created>
  <dcterms:modified xsi:type="dcterms:W3CDTF">2019-05-21T09:34:47Z</dcterms:modified>
</cp:coreProperties>
</file>